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361" r:id="rId2"/>
    <p:sldId id="373" r:id="rId3"/>
    <p:sldId id="2134805741" r:id="rId4"/>
    <p:sldId id="2134805735" r:id="rId5"/>
    <p:sldId id="2134805750" r:id="rId6"/>
    <p:sldId id="2134805748" r:id="rId7"/>
    <p:sldId id="2134805749" r:id="rId8"/>
    <p:sldId id="2134805742" r:id="rId9"/>
    <p:sldId id="327" r:id="rId10"/>
    <p:sldId id="2134805783" r:id="rId11"/>
    <p:sldId id="2134805751" r:id="rId12"/>
    <p:sldId id="2134805747" r:id="rId13"/>
    <p:sldId id="2134805786" r:id="rId14"/>
    <p:sldId id="2134805752" r:id="rId15"/>
    <p:sldId id="2134805784" r:id="rId16"/>
    <p:sldId id="2134805787" r:id="rId17"/>
    <p:sldId id="2134805809" r:id="rId18"/>
    <p:sldId id="2134805811" r:id="rId19"/>
    <p:sldId id="2134805812" r:id="rId20"/>
    <p:sldId id="2134805810" r:id="rId21"/>
    <p:sldId id="2134805808" r:id="rId22"/>
    <p:sldId id="2134805744" r:id="rId23"/>
    <p:sldId id="2134805743" r:id="rId24"/>
    <p:sldId id="2134805813" r:id="rId25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50"/>
            <p14:sldId id="2134805748"/>
            <p14:sldId id="2134805749"/>
            <p14:sldId id="2134805742"/>
            <p14:sldId id="327"/>
            <p14:sldId id="2134805783"/>
            <p14:sldId id="2134805751"/>
            <p14:sldId id="2134805747"/>
            <p14:sldId id="2134805786"/>
            <p14:sldId id="2134805752"/>
            <p14:sldId id="2134805784"/>
            <p14:sldId id="2134805787"/>
            <p14:sldId id="2134805809"/>
            <p14:sldId id="2134805811"/>
            <p14:sldId id="2134805812"/>
            <p14:sldId id="2134805810"/>
            <p14:sldId id="2134805808"/>
            <p14:sldId id="2134805744"/>
            <p14:sldId id="2134805743"/>
            <p14:sldId id="2134805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100" d="100"/>
          <a:sy n="100" d="100"/>
        </p:scale>
        <p:origin x="4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Sat, 8/23/2025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the image with my prompt in my personal ChatGPT account using their latest image-gen model. Did that on Wed, 3/26/2025 at 3pm Central or thereabouts.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C8BCB-A8D7-074E-AD53-2B9312150B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credit: 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6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Tim + Claude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1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685" y="18672"/>
            <a:ext cx="15096358" cy="9272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6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02" y="1974748"/>
            <a:ext cx="14667724" cy="7311144"/>
          </a:xfrm>
        </p:spPr>
        <p:txBody>
          <a:bodyPr>
            <a:noAutofit/>
          </a:bodyPr>
          <a:lstStyle>
            <a:lvl1pPr>
              <a:defRPr sz="4400" baseline="0">
                <a:latin typeface="Open Sans" panose="020B0606030504020204" pitchFamily="34" charset="0"/>
              </a:defRPr>
            </a:lvl1pPr>
            <a:lvl2pPr>
              <a:defRPr sz="4000" baseline="0">
                <a:latin typeface="Open Sans" panose="020B0606030504020204" pitchFamily="34" charset="0"/>
              </a:defRPr>
            </a:lvl2pPr>
            <a:lvl3pPr>
              <a:defRPr sz="3600" baseline="0">
                <a:latin typeface="Open Sans" panose="020B0606030504020204" pitchFamily="34" charset="0"/>
              </a:defRPr>
            </a:lvl3pPr>
            <a:lvl4pPr>
              <a:defRPr sz="3600" baseline="0">
                <a:latin typeface="Open Sans" panose="020B0606030504020204" pitchFamily="34" charset="0"/>
              </a:defRPr>
            </a:lvl4pPr>
            <a:lvl5pPr>
              <a:defRPr sz="36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06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8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42" r:id="rId62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039AD-1CBC-038B-F944-2684EF662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1671"/>
            <a:ext cx="18527991" cy="106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091" y="38974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E35BD-3DF8-94AD-B41C-74049285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38" y="1345808"/>
            <a:ext cx="10987991" cy="86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7" y="2385061"/>
            <a:ext cx="17802145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7"/>
            <a:ext cx="7776755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25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382819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125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Tokenization Process in LLMs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DD891D-C724-D436-6FCC-D7601F8F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5" b="1"/>
          <a:stretch>
            <a:fillRect/>
          </a:stretch>
        </p:blipFill>
        <p:spPr>
          <a:xfrm>
            <a:off x="1604580" y="2217878"/>
            <a:ext cx="15078840" cy="7094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7" y="2455817"/>
            <a:ext cx="5573486" cy="6740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1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6" y="2542902"/>
            <a:ext cx="931817" cy="6653349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893" y="0"/>
            <a:ext cx="15096358" cy="1121104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Context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2CA3F-7961-200A-5561-C04E1268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87" y="2219359"/>
            <a:ext cx="14083026" cy="66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4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5" y="18672"/>
            <a:ext cx="15096358" cy="927256"/>
          </a:xfrm>
        </p:spPr>
        <p:txBody>
          <a:bodyPr anchor="ctr">
            <a:normAutofit/>
          </a:bodyPr>
          <a:lstStyle/>
          <a:p>
            <a:r>
              <a:rPr lang="en-US"/>
              <a:t>LLM Multi-Modal Processing</a:t>
            </a:r>
          </a:p>
        </p:txBody>
      </p:sp>
      <p:pic>
        <p:nvPicPr>
          <p:cNvPr id="6" name="Picture 5" descr="A black square with white text and arrows&#10;&#10;AI-generated content may be incorrect.">
            <a:extLst>
              <a:ext uri="{FF2B5EF4-FFF2-40B4-BE49-F238E27FC236}">
                <a16:creationId xmlns:a16="http://schemas.microsoft.com/office/drawing/2014/main" id="{846E276A-B537-7CDA-D6B5-E0A78A5F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7" r="-1" b="1116"/>
          <a:stretch>
            <a:fillRect/>
          </a:stretch>
        </p:blipFill>
        <p:spPr>
          <a:xfrm>
            <a:off x="1801002" y="1974748"/>
            <a:ext cx="14667724" cy="7311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06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881CF-0F33-AF35-4A56-B87A7EE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55" y="61384"/>
            <a:ext cx="10327179" cy="1003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66601-C27E-2726-BF76-3627CCD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622" y="192817"/>
            <a:ext cx="12681602" cy="963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453F9-48F7-DD5B-BB53-69187D97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98"/>
            <a:ext cx="12395837" cy="4946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74622-A1D3-B7EE-9379-EE16AE19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11" y="2577979"/>
            <a:ext cx="13170577" cy="4699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7F621-B3FC-F032-58CC-3DFCA8F6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17" y="3628887"/>
            <a:ext cx="12941965" cy="5366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AFE93-12A9-F2FC-AE43-FB536356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220" y="4537054"/>
            <a:ext cx="12827659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Anthropic Model Context Protocol (MCP)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3" y="2083658"/>
            <a:ext cx="10627050" cy="72263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85088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1815980" y="4212476"/>
            <a:ext cx="1465606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timw.info/</a:t>
            </a:r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promptpro</a:t>
            </a:r>
            <a:endParaRPr lang="en-US" sz="115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3296B-E447-CBEB-0C05-83820D21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57" y="57150"/>
            <a:ext cx="1418668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685C1F-83FE-1CA7-3093-C8E0699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30" y="299376"/>
            <a:ext cx="13967339" cy="99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CBD99-7B44-13E4-8C3A-0805FF1A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98897" y="2954953"/>
            <a:ext cx="14269453" cy="6546623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course eval</a:t>
            </a:r>
          </a:p>
          <a:p>
            <a:r>
              <a:rPr lang="en-US" dirty="0"/>
              <a:t>Session materials: </a:t>
            </a:r>
            <a:r>
              <a:rPr lang="en-US" dirty="0">
                <a:solidFill>
                  <a:srgbClr val="0070C0"/>
                </a:solidFill>
              </a:rPr>
              <a:t>timw.info/</a:t>
            </a:r>
            <a:r>
              <a:rPr lang="en-US" dirty="0" err="1">
                <a:solidFill>
                  <a:srgbClr val="0070C0"/>
                </a:solidFill>
              </a:rPr>
              <a:t>promptpro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dirty="0">
                <a:solidFill>
                  <a:srgbClr val="0070C0"/>
                </a:solidFill>
              </a:rPr>
              <a:t>techtrainertim.com</a:t>
            </a:r>
          </a:p>
        </p:txBody>
      </p:sp>
    </p:spTree>
    <p:extLst>
      <p:ext uri="{BB962C8B-B14F-4D97-AF65-F5344CB8AC3E}">
        <p14:creationId xmlns:p14="http://schemas.microsoft.com/office/powerpoint/2010/main" val="206289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16810" y="4074604"/>
            <a:ext cx="1667598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[Get Started]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(10 min) – Segment 2 [Everyday Dev]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(10 min) – Segment 3 [Adv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(10 min) – Segment 4 [Ecosystem + Future]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F99F-60F4-480B-D4F1-C08A2F8D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E4629-162F-1E25-B633-CCA30514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07" y="1460599"/>
            <a:ext cx="12990598" cy="82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3535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33381</TotalTime>
  <Words>351</Words>
  <Application>Microsoft Office PowerPoint</Application>
  <PresentationFormat>Custom</PresentationFormat>
  <Paragraphs>59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5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Open Sans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Segoe Pro</vt:lpstr>
      <vt:lpstr>Segoe UI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 + Badge</vt:lpstr>
      <vt:lpstr>Session Recording + Badge</vt:lpstr>
      <vt:lpstr>Session Recording + Badge</vt:lpstr>
      <vt:lpstr>Session Recording + Badge</vt:lpstr>
      <vt:lpstr>Keeping an LLM on task be like…</vt:lpstr>
      <vt:lpstr>Machine Learning (ML) lifecycle</vt:lpstr>
      <vt:lpstr>Neural Network</vt:lpstr>
      <vt:lpstr>Neural Network</vt:lpstr>
      <vt:lpstr>GPT Basic Architecture</vt:lpstr>
      <vt:lpstr>Tokenization Process in LLMs</vt:lpstr>
      <vt:lpstr>Context Length</vt:lpstr>
      <vt:lpstr>Context Window</vt:lpstr>
      <vt:lpstr>LLM Multi-Modal Processing</vt:lpstr>
      <vt:lpstr>PowerPoint Presentation</vt:lpstr>
      <vt:lpstr>PowerPoint Presentation</vt:lpstr>
      <vt:lpstr>Anthropic Model Context Protocol (MCP)</vt:lpstr>
      <vt:lpstr>PowerPoint Presentation</vt:lpstr>
      <vt:lpstr>PowerPoint Presentation</vt:lpstr>
      <vt:lpstr>Tim’s 2025 Generative AI Forecast</vt:lpstr>
      <vt:lpstr>Tim’s Own Future of Software Development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1257</cp:revision>
  <cp:lastPrinted>2021-01-14T21:20:43Z</cp:lastPrinted>
  <dcterms:created xsi:type="dcterms:W3CDTF">2020-12-18T20:24:02Z</dcterms:created>
  <dcterms:modified xsi:type="dcterms:W3CDTF">2025-08-24T12:27:24Z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